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1"/>
  </p:notesMasterIdLst>
  <p:sldIdLst>
    <p:sldId id="256" r:id="rId2"/>
    <p:sldId id="257" r:id="rId3"/>
    <p:sldId id="258" r:id="rId4"/>
    <p:sldId id="259" r:id="rId5"/>
    <p:sldId id="318" r:id="rId6"/>
    <p:sldId id="261" r:id="rId7"/>
    <p:sldId id="263" r:id="rId8"/>
    <p:sldId id="264" r:id="rId9"/>
    <p:sldId id="265" r:id="rId10"/>
    <p:sldId id="273" r:id="rId11"/>
    <p:sldId id="266" r:id="rId12"/>
    <p:sldId id="267" r:id="rId13"/>
    <p:sldId id="274" r:id="rId14"/>
    <p:sldId id="269" r:id="rId15"/>
    <p:sldId id="270" r:id="rId16"/>
    <p:sldId id="262" r:id="rId17"/>
    <p:sldId id="275" r:id="rId18"/>
    <p:sldId id="277" r:id="rId19"/>
    <p:sldId id="310" r:id="rId20"/>
    <p:sldId id="311" r:id="rId21"/>
    <p:sldId id="312" r:id="rId22"/>
    <p:sldId id="313" r:id="rId23"/>
    <p:sldId id="314" r:id="rId24"/>
    <p:sldId id="315" r:id="rId25"/>
    <p:sldId id="316" r:id="rId26"/>
    <p:sldId id="317" r:id="rId27"/>
    <p:sldId id="280" r:id="rId28"/>
    <p:sldId id="282" r:id="rId29"/>
    <p:sldId id="283" r:id="rId30"/>
    <p:sldId id="279" r:id="rId31"/>
    <p:sldId id="285" r:id="rId32"/>
    <p:sldId id="284" r:id="rId33"/>
    <p:sldId id="339" r:id="rId34"/>
    <p:sldId id="340" r:id="rId35"/>
    <p:sldId id="341" r:id="rId36"/>
    <p:sldId id="347" r:id="rId37"/>
    <p:sldId id="342" r:id="rId38"/>
    <p:sldId id="343" r:id="rId39"/>
    <p:sldId id="344" r:id="rId40"/>
    <p:sldId id="348" r:id="rId41"/>
    <p:sldId id="286" r:id="rId42"/>
    <p:sldId id="293" r:id="rId43"/>
    <p:sldId id="289" r:id="rId44"/>
    <p:sldId id="290" r:id="rId45"/>
    <p:sldId id="291" r:id="rId46"/>
    <p:sldId id="292" r:id="rId47"/>
    <p:sldId id="296" r:id="rId48"/>
    <p:sldId id="297" r:id="rId49"/>
    <p:sldId id="295" r:id="rId50"/>
    <p:sldId id="321" r:id="rId51"/>
    <p:sldId id="319" r:id="rId52"/>
    <p:sldId id="322" r:id="rId53"/>
    <p:sldId id="325" r:id="rId54"/>
    <p:sldId id="324" r:id="rId55"/>
    <p:sldId id="326" r:id="rId56"/>
    <p:sldId id="302" r:id="rId57"/>
    <p:sldId id="327" r:id="rId58"/>
    <p:sldId id="328" r:id="rId59"/>
    <p:sldId id="298" r:id="rId60"/>
    <p:sldId id="299" r:id="rId61"/>
    <p:sldId id="329" r:id="rId62"/>
    <p:sldId id="330" r:id="rId63"/>
    <p:sldId id="331" r:id="rId64"/>
    <p:sldId id="332" r:id="rId65"/>
    <p:sldId id="333" r:id="rId66"/>
    <p:sldId id="334" r:id="rId67"/>
    <p:sldId id="335" r:id="rId68"/>
    <p:sldId id="304" r:id="rId69"/>
    <p:sldId id="336" r:id="rId70"/>
    <p:sldId id="337" r:id="rId71"/>
    <p:sldId id="303" r:id="rId72"/>
    <p:sldId id="301" r:id="rId73"/>
    <p:sldId id="305" r:id="rId74"/>
    <p:sldId id="306" r:id="rId75"/>
    <p:sldId id="338" r:id="rId76"/>
    <p:sldId id="349" r:id="rId77"/>
    <p:sldId id="307" r:id="rId78"/>
    <p:sldId id="309" r:id="rId79"/>
    <p:sldId id="308" r:id="rId8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559"/>
  </p:normalViewPr>
  <p:slideViewPr>
    <p:cSldViewPr snapToGrid="0" snapToObjects="1">
      <p:cViewPr varScale="1">
        <p:scale>
          <a:sx n="111" d="100"/>
          <a:sy n="111" d="100"/>
        </p:scale>
        <p:origin x="6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notesMaster" Target="notesMasters/notesMaster1.xml"/><Relationship Id="rId82" Type="http://schemas.openxmlformats.org/officeDocument/2006/relationships/presProps" Target="presProps.xml"/><Relationship Id="rId83" Type="http://schemas.openxmlformats.org/officeDocument/2006/relationships/viewProps" Target="viewProps.xml"/><Relationship Id="rId84" Type="http://schemas.openxmlformats.org/officeDocument/2006/relationships/theme" Target="theme/theme1.xml"/><Relationship Id="rId85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jpg>
</file>

<file path=ppt/media/image11.jpe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311050-ED59-4A4C-BDBD-67045C8425C4}" type="datetimeFigureOut">
              <a:rPr lang="en-US" smtClean="0"/>
              <a:t>3/2/23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7C6CE0-B5C5-0A4F-819B-19B6F320FD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884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 the second bullet:</a:t>
            </a:r>
            <a:r>
              <a:rPr lang="en-US" baseline="0" dirty="0" smtClean="0"/>
              <a:t> point out the 0 9 situation is base 10, true for any max weight (intuitive), turns out this works with essentially any </a:t>
            </a:r>
            <a:r>
              <a:rPr lang="en-US" baseline="0" dirty="0" err="1" smtClean="0"/>
              <a:t>init</a:t>
            </a:r>
            <a:r>
              <a:rPr lang="en-US" baseline="0" dirty="0" smtClean="0"/>
              <a:t> weight, and weight step (not just 0 1, intuitive), you can show that the two are really the same thing (</a:t>
            </a:r>
            <a:r>
              <a:rPr lang="en-US" baseline="0" dirty="0" err="1" smtClean="0"/>
              <a:t>equiv</a:t>
            </a:r>
            <a:r>
              <a:rPr lang="en-US" baseline="0" dirty="0" smtClean="0"/>
              <a:t> not formal) using induction (induction formal compared to intuitive they are same).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3234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2444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533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18087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170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7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3760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Works</a:t>
            </a:r>
            <a:r>
              <a:rPr lang="en-US" baseline="0" dirty="0" smtClean="0"/>
              <a:t> for n=0.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dirty="0" smtClean="0"/>
              <a:t>Start at the iteration with the first n+1 materials at a minimum, and the (n+2)</a:t>
            </a:r>
            <a:r>
              <a:rPr lang="en-US" sz="2600" dirty="0" err="1" smtClean="0"/>
              <a:t>th</a:t>
            </a:r>
            <a:r>
              <a:rPr lang="en-US" sz="2600" dirty="0" smtClean="0"/>
              <a:t> materials increased by 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7268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626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485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at index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the digit in the (n + 1)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-place.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box is the number, use from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base analogy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99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On the second bullet:</a:t>
            </a:r>
            <a:r>
              <a:rPr lang="en-US" baseline="0" dirty="0" smtClean="0"/>
              <a:t> point out the 0 9 situation is base 10, true for any max weight (intuitive), turns out this works with essentially any </a:t>
            </a:r>
            <a:r>
              <a:rPr lang="en-US" baseline="0" dirty="0" err="1" smtClean="0"/>
              <a:t>init</a:t>
            </a:r>
            <a:r>
              <a:rPr lang="en-US" baseline="0" dirty="0" smtClean="0"/>
              <a:t> weight, and weight step (not just 0 1, intuitive), you can show that the two are really the same thing (</a:t>
            </a:r>
            <a:r>
              <a:rPr lang="en-US" baseline="0" dirty="0" err="1" smtClean="0"/>
              <a:t>equiv</a:t>
            </a:r>
            <a:r>
              <a:rPr lang="en-US" baseline="0" dirty="0" smtClean="0"/>
              <a:t> not formal) using induction (induction formal compared to intuitive they are same). Come in handy later.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98738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Left n=0 skip, n=1 skip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6863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244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Left n=0 skip, n=1 skip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2031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9403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1655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Left n=0 skip, n=1 skip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78940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312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Talk about personal experience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845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0835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3378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4944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767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600" dirty="0" smtClean="0"/>
              <a:t>(</a:t>
            </a:r>
            <a:r>
              <a:rPr lang="en-US" sz="2400" dirty="0" smtClean="0"/>
              <a:t>Since their CN ratio will be above 30, and we’re only interested in combinations with CN ratio=30)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016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6020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</a:t>
            </a:r>
            <a:r>
              <a:rPr lang="en-US" baseline="0" dirty="0" smtClean="0"/>
              <a:t> now assume a_2 is not max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7C6CE0-B5C5-0A4F-819B-19B6F320FDD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00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3/2/23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7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Composting Combinatorics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Michael O. Chen | Hillcrest High </a:t>
            </a:r>
            <a:r>
              <a:rPr lang="en-US" dirty="0" smtClean="0"/>
              <a:t>School</a:t>
            </a:r>
          </a:p>
          <a:p>
            <a:r>
              <a:rPr lang="en-US" dirty="0" smtClean="0"/>
              <a:t>March 2, 2023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2348" y="1446482"/>
            <a:ext cx="1827809" cy="130874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254" y="108286"/>
            <a:ext cx="3529257" cy="264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469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591802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773599" y="240883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dirty="0" smtClean="0"/>
              <a:t>Min weight 0, max weight 9.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88396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549442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773599" y="240883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dirty="0" smtClean="0"/>
              <a:t>Min weight 0, max weight 9.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41728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457002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773599" y="240883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dirty="0" smtClean="0"/>
              <a:t>Min weight 0, max weight 9.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6170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284878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773599" y="240883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dirty="0" smtClean="0"/>
              <a:t>Min weight 0, max weight 9.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0039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883045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773599" y="240883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dirty="0" smtClean="0"/>
              <a:t>Min weight 0, max weight 9.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55655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57055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sz="32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9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773599" y="240883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dirty="0" smtClean="0"/>
              <a:t>Min weight 0, max weight 9.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59695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on 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It works, it’s an </a:t>
            </a:r>
            <a:r>
              <a:rPr lang="en-US" sz="3600" dirty="0"/>
              <a:t>intuitive solution, </a:t>
            </a:r>
            <a:r>
              <a:rPr lang="en-US" sz="3600" dirty="0" smtClean="0"/>
              <a:t>and it’s very easy to implement in code.</a:t>
            </a:r>
          </a:p>
          <a:p>
            <a:r>
              <a:rPr lang="en-US" sz="3600" dirty="0" smtClean="0"/>
              <a:t>Equivalent to counting in base [max weight + 1]</a:t>
            </a:r>
          </a:p>
          <a:p>
            <a:r>
              <a:rPr lang="en-US" sz="3600" b="1" u="sng" dirty="0"/>
              <a:t>N</a:t>
            </a:r>
            <a:r>
              <a:rPr lang="en-US" sz="3600" b="1" u="sng" dirty="0" smtClean="0"/>
              <a:t>ot </a:t>
            </a:r>
            <a:r>
              <a:rPr lang="en-US" sz="3600" b="1" u="sng" dirty="0"/>
              <a:t>very efficient</a:t>
            </a:r>
            <a:r>
              <a:rPr lang="en-US" sz="3600" b="1" u="sng" dirty="0" smtClean="0"/>
              <a:t>.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1288981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on 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works, it’s an </a:t>
            </a:r>
            <a:r>
              <a:rPr lang="en-US" dirty="0"/>
              <a:t>intuitive solution, </a:t>
            </a:r>
            <a:r>
              <a:rPr lang="en-US" dirty="0" smtClean="0"/>
              <a:t>and it’s very easy to implement in code.</a:t>
            </a:r>
          </a:p>
          <a:p>
            <a:r>
              <a:rPr lang="en-US" dirty="0" smtClean="0"/>
              <a:t>Equivalent to counting in base (max weight + 1)</a:t>
            </a:r>
          </a:p>
          <a:p>
            <a:r>
              <a:rPr lang="en-US" dirty="0"/>
              <a:t>N</a:t>
            </a:r>
            <a:r>
              <a:rPr lang="en-US" dirty="0" smtClean="0"/>
              <a:t>ot </a:t>
            </a:r>
            <a:r>
              <a:rPr lang="en-US" dirty="0"/>
              <a:t>very efficient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500" y="25400"/>
            <a:ext cx="100330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86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on 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It works, it’s an </a:t>
            </a:r>
            <a:r>
              <a:rPr lang="en-US" sz="3600" dirty="0"/>
              <a:t>intuitive solution, </a:t>
            </a:r>
            <a:r>
              <a:rPr lang="en-US" sz="3600" dirty="0" smtClean="0"/>
              <a:t>and it’s very easy to implement in code.</a:t>
            </a:r>
          </a:p>
          <a:p>
            <a:r>
              <a:rPr lang="en-US" sz="3600" dirty="0" smtClean="0"/>
              <a:t>Equivalent to counting in base [max weight + 1]</a:t>
            </a:r>
          </a:p>
          <a:p>
            <a:r>
              <a:rPr lang="en-US" sz="3600" b="1" u="sng" dirty="0"/>
              <a:t>N</a:t>
            </a:r>
            <a:r>
              <a:rPr lang="en-US" sz="3600" b="1" u="sng" dirty="0" smtClean="0"/>
              <a:t>ot </a:t>
            </a:r>
            <a:r>
              <a:rPr lang="en-US" sz="3600" b="1" u="sng" dirty="0"/>
              <a:t>very efficient</a:t>
            </a:r>
            <a:r>
              <a:rPr lang="en-US" sz="3600" b="1" u="sng" dirty="0" smtClean="0"/>
              <a:t>.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1001572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773599" y="240883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smtClean="0"/>
              <a:t>Min weight 0, max weight 9.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80937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109" b="21707"/>
          <a:stretch/>
        </p:blipFill>
        <p:spPr>
          <a:xfrm>
            <a:off x="6639012" y="202482"/>
            <a:ext cx="2593686" cy="240909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6616" y="1212714"/>
            <a:ext cx="2712694" cy="48283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5" b="15458"/>
          <a:stretch/>
        </p:blipFill>
        <p:spPr>
          <a:xfrm>
            <a:off x="6398474" y="3541157"/>
            <a:ext cx="3074763" cy="3053613"/>
          </a:xfrm>
          <a:prstGeom prst="rect">
            <a:avLst/>
          </a:prstGeom>
        </p:spPr>
      </p:pic>
      <p:sp>
        <p:nvSpPr>
          <p:cNvPr id="10" name="Down Arrow 9"/>
          <p:cNvSpPr/>
          <p:nvPr/>
        </p:nvSpPr>
        <p:spPr>
          <a:xfrm>
            <a:off x="7750117" y="2790617"/>
            <a:ext cx="371475" cy="5715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880" y="2790617"/>
            <a:ext cx="2858460" cy="2143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7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52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5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79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305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69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6629153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12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7617658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775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on 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It works, it’s an </a:t>
            </a:r>
            <a:r>
              <a:rPr lang="en-US" sz="3600" dirty="0"/>
              <a:t>intuitive solution, </a:t>
            </a:r>
            <a:r>
              <a:rPr lang="en-US" sz="3600" dirty="0" smtClean="0"/>
              <a:t>and it’s very easy to implement in code.</a:t>
            </a:r>
          </a:p>
          <a:p>
            <a:r>
              <a:rPr lang="en-US" sz="3600" dirty="0" smtClean="0"/>
              <a:t>Equivalent to counting in base [max weight + 1]</a:t>
            </a:r>
          </a:p>
          <a:p>
            <a:r>
              <a:rPr lang="en-US" sz="3600" b="1" u="sng" dirty="0"/>
              <a:t>N</a:t>
            </a:r>
            <a:r>
              <a:rPr lang="en-US" sz="3600" b="1" u="sng" dirty="0" smtClean="0"/>
              <a:t>ot </a:t>
            </a:r>
            <a:r>
              <a:rPr lang="en-US" sz="3600" b="1" u="sng" dirty="0"/>
              <a:t>very efficient</a:t>
            </a:r>
            <a:r>
              <a:rPr lang="en-US" sz="3600" b="1" u="sng" dirty="0" smtClean="0"/>
              <a:t>.</a:t>
            </a:r>
            <a:endParaRPr lang="en-US" sz="3600" b="1" u="sng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77" y="3255774"/>
            <a:ext cx="11560988" cy="100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15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on 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It works, it’s an </a:t>
            </a:r>
            <a:r>
              <a:rPr lang="en-US" sz="3600" dirty="0"/>
              <a:t>intuitive solution, </a:t>
            </a:r>
            <a:r>
              <a:rPr lang="en-US" sz="3600" dirty="0" smtClean="0"/>
              <a:t>and it’s very easy to implement in code.</a:t>
            </a:r>
          </a:p>
          <a:p>
            <a:r>
              <a:rPr lang="en-US" sz="3600" dirty="0" smtClean="0"/>
              <a:t>Equivalent to counting in base [max weight + 1]</a:t>
            </a:r>
          </a:p>
          <a:p>
            <a:r>
              <a:rPr lang="en-US" sz="3600" b="1" u="sng" dirty="0"/>
              <a:t>N</a:t>
            </a:r>
            <a:r>
              <a:rPr lang="en-US" sz="3600" b="1" u="sng" dirty="0" smtClean="0"/>
              <a:t>ot </a:t>
            </a:r>
            <a:r>
              <a:rPr lang="en-US" sz="3600" b="1" u="sng" dirty="0"/>
              <a:t>very efficient</a:t>
            </a:r>
            <a:r>
              <a:rPr lang="en-US" sz="3600" b="1" u="sng" dirty="0" smtClean="0"/>
              <a:t>.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59846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on 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It works, it’s an </a:t>
            </a:r>
            <a:r>
              <a:rPr lang="en-US" sz="3600" dirty="0"/>
              <a:t>intuitive solution, </a:t>
            </a:r>
            <a:r>
              <a:rPr lang="en-US" sz="3600" dirty="0" smtClean="0"/>
              <a:t>and it’s very easy to implement in code.</a:t>
            </a:r>
          </a:p>
          <a:p>
            <a:r>
              <a:rPr lang="en-US" sz="3600" dirty="0" smtClean="0"/>
              <a:t>Equivalent to counting in base [max weight + 1]</a:t>
            </a:r>
          </a:p>
          <a:p>
            <a:r>
              <a:rPr lang="en-US" sz="3600" dirty="0"/>
              <a:t>N</a:t>
            </a:r>
            <a:r>
              <a:rPr lang="en-US" sz="3600" dirty="0" smtClean="0"/>
              <a:t>ot </a:t>
            </a:r>
            <a:r>
              <a:rPr lang="en-US" sz="3600" dirty="0"/>
              <a:t>very efficient</a:t>
            </a:r>
            <a:r>
              <a:rPr lang="en-US" sz="3600" dirty="0" smtClean="0"/>
              <a:t>.</a:t>
            </a:r>
            <a:endParaRPr lang="en-US" sz="3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251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 of composting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Composts require a </a:t>
            </a:r>
            <a:r>
              <a:rPr lang="en-US" sz="2400" b="1" u="sng" dirty="0" smtClean="0"/>
              <a:t>balance</a:t>
            </a:r>
            <a:r>
              <a:rPr lang="en-US" sz="2400" dirty="0" smtClean="0"/>
              <a:t> of carbon-rich and nitrogen-rich materials.</a:t>
            </a:r>
          </a:p>
          <a:p>
            <a:pPr lvl="1"/>
            <a:r>
              <a:rPr lang="en-US" sz="2000" dirty="0" smtClean="0"/>
              <a:t>Carbon-rich = “brown” materials (leaves, paper, trimmings)</a:t>
            </a:r>
          </a:p>
          <a:p>
            <a:pPr lvl="1"/>
            <a:r>
              <a:rPr lang="en-US" sz="2000" dirty="0" smtClean="0"/>
              <a:t>Nitrogen-rich = “green” materials (fruit and vegetable scraps)</a:t>
            </a:r>
          </a:p>
          <a:p>
            <a:r>
              <a:rPr lang="en-US" sz="2400" dirty="0" smtClean="0"/>
              <a:t>Layering --&gt; build a compost pile by adding alternating layers of green and brown materials.</a:t>
            </a:r>
          </a:p>
          <a:p>
            <a:r>
              <a:rPr lang="en-US" sz="2800" b="1" u="sng" dirty="0"/>
              <a:t>The </a:t>
            </a:r>
            <a:r>
              <a:rPr lang="en-US" sz="3200" b="1" u="sng" dirty="0"/>
              <a:t>ideal</a:t>
            </a:r>
            <a:r>
              <a:rPr lang="en-US" sz="2800" b="1" u="sng" dirty="0"/>
              <a:t> carbon to nitrogen ratio (C:N ratio) is 30:1</a:t>
            </a:r>
            <a:r>
              <a:rPr lang="en-US" sz="2800" b="1" u="sng" dirty="0" smtClean="0"/>
              <a:t>.</a:t>
            </a:r>
            <a:endParaRPr lang="en-US" sz="2800" b="1" u="sng" dirty="0"/>
          </a:p>
        </p:txBody>
      </p:sp>
      <p:pic>
        <p:nvPicPr>
          <p:cNvPr id="1026" name="Picture 2" descr="uild a Compost Pile - UF/IFAS Extension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43" t="6909" r="6942" b="13492"/>
          <a:stretch/>
        </p:blipFill>
        <p:spPr bwMode="auto">
          <a:xfrm>
            <a:off x="-1" y="4579917"/>
            <a:ext cx="2773599" cy="2278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17" t="26471" r="16484" b="22000"/>
          <a:stretch/>
        </p:blipFill>
        <p:spPr>
          <a:xfrm>
            <a:off x="0" y="0"/>
            <a:ext cx="2286000" cy="2477363"/>
          </a:xfrm>
          <a:prstGeom prst="rect">
            <a:avLst/>
          </a:prstGeom>
        </p:spPr>
      </p:pic>
      <p:pic>
        <p:nvPicPr>
          <p:cNvPr id="1028" name="Picture 4" descr="ist of Brown and Green Composting Materials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42908"/>
            <a:ext cx="2815876" cy="2111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42913" y="1885285"/>
            <a:ext cx="1285875" cy="36933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GREEN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32843" y="3782049"/>
            <a:ext cx="1285875" cy="369332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BROWN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963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 on 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It works, it’s an </a:t>
            </a:r>
            <a:r>
              <a:rPr lang="en-US" sz="3600" dirty="0"/>
              <a:t>intuitive solution, </a:t>
            </a:r>
            <a:r>
              <a:rPr lang="en-US" sz="3600" dirty="0" smtClean="0"/>
              <a:t>and it’s very easy to implement in code.</a:t>
            </a:r>
          </a:p>
          <a:p>
            <a:r>
              <a:rPr lang="en-US" sz="3600" dirty="0" smtClean="0"/>
              <a:t>Equivalent to counting in base [max weight + 1]</a:t>
            </a:r>
          </a:p>
          <a:p>
            <a:r>
              <a:rPr lang="en-US" sz="3600" b="1" u="sng" dirty="0"/>
              <a:t>Not very efficient</a:t>
            </a:r>
            <a:r>
              <a:rPr lang="en-US" sz="3600" b="1" u="sng" dirty="0" smtClean="0"/>
              <a:t>.</a:t>
            </a:r>
            <a:endParaRPr lang="en-US" sz="3600" b="1" u="sng" dirty="0"/>
          </a:p>
        </p:txBody>
      </p:sp>
    </p:spTree>
    <p:extLst>
      <p:ext uri="{BB962C8B-B14F-4D97-AF65-F5344CB8AC3E}">
        <p14:creationId xmlns:p14="http://schemas.microsoft.com/office/powerpoint/2010/main" val="143399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 is inefficient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As the number of materials and possible weights increase, the number of iterations balloons.</a:t>
            </a:r>
          </a:p>
          <a:p>
            <a:pPr lvl="1"/>
            <a:r>
              <a:rPr lang="en-US" sz="2800" dirty="0" smtClean="0"/>
              <a:t>For 3 materials and 10 possible weights, it is </a:t>
            </a:r>
            <a:r>
              <a:rPr lang="en-US" sz="2800" b="1" u="sng" dirty="0" smtClean="0"/>
              <a:t>10^3</a:t>
            </a:r>
            <a:r>
              <a:rPr lang="en-US" sz="2800" dirty="0" smtClean="0"/>
              <a:t> iterations, which is very small for a modern computer.</a:t>
            </a:r>
          </a:p>
          <a:p>
            <a:pPr lvl="1"/>
            <a:r>
              <a:rPr lang="en-US" sz="2800" dirty="0" smtClean="0"/>
              <a:t>But with 4 materials and 100 possible weights, it is </a:t>
            </a:r>
            <a:r>
              <a:rPr lang="en-US" sz="2800" b="1" u="sng" dirty="0" smtClean="0"/>
              <a:t>10^8</a:t>
            </a:r>
            <a:r>
              <a:rPr lang="en-US" sz="2800" dirty="0" smtClean="0"/>
              <a:t> iterations, which is unreasonably large for most computers.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70931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 is inefficient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21" y="264695"/>
            <a:ext cx="9217718" cy="6282797"/>
          </a:xfrm>
        </p:spPr>
      </p:pic>
      <p:sp>
        <p:nvSpPr>
          <p:cNvPr id="5" name="Rectangle 4"/>
          <p:cNvSpPr/>
          <p:nvPr/>
        </p:nvSpPr>
        <p:spPr>
          <a:xfrm>
            <a:off x="5623597" y="438724"/>
            <a:ext cx="3373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Weights: 0,1,…,9</a:t>
            </a:r>
            <a:r>
              <a:rPr lang="en-US" b="1">
                <a:solidFill>
                  <a:schemeClr val="bg1"/>
                </a:solidFill>
              </a:rPr>
              <a:t>; </a:t>
            </a:r>
            <a:r>
              <a:rPr lang="en-US" b="1" smtClean="0">
                <a:solidFill>
                  <a:schemeClr val="bg1"/>
                </a:solidFill>
              </a:rPr>
              <a:t>3 </a:t>
            </a:r>
            <a:r>
              <a:rPr lang="en-US" b="1">
                <a:solidFill>
                  <a:schemeClr val="bg1"/>
                </a:solidFill>
              </a:rPr>
              <a:t>materials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34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45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7403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8891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 is inefficient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21" y="264695"/>
            <a:ext cx="9217718" cy="6282797"/>
          </a:xfrm>
        </p:spPr>
      </p:pic>
      <p:sp>
        <p:nvSpPr>
          <p:cNvPr id="5" name="Rectangle 4"/>
          <p:cNvSpPr/>
          <p:nvPr/>
        </p:nvSpPr>
        <p:spPr>
          <a:xfrm>
            <a:off x="5623597" y="438724"/>
            <a:ext cx="3373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Weights: 0,1,…,9</a:t>
            </a:r>
            <a:r>
              <a:rPr lang="en-US" b="1">
                <a:solidFill>
                  <a:schemeClr val="bg1"/>
                </a:solidFill>
              </a:rPr>
              <a:t>; </a:t>
            </a:r>
            <a:r>
              <a:rPr lang="en-US" b="1" smtClean="0">
                <a:solidFill>
                  <a:schemeClr val="bg1"/>
                </a:solidFill>
              </a:rPr>
              <a:t>3 </a:t>
            </a:r>
            <a:r>
              <a:rPr lang="en-US" b="1">
                <a:solidFill>
                  <a:schemeClr val="bg1"/>
                </a:solidFill>
              </a:rPr>
              <a:t>materials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73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51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29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086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Each day, a school produces an amount of fruit and vegetable waste which constitutes a green layer.</a:t>
            </a:r>
          </a:p>
          <a:p>
            <a:r>
              <a:rPr lang="en-US" sz="2800" dirty="0" smtClean="0"/>
              <a:t>Thus, the problem: given some green layer and a particular collection of available brown materials, what combination of browns should be added to achieve the ideal C:N ratio </a:t>
            </a:r>
            <a:r>
              <a:rPr lang="en-US" sz="2800" i="1" dirty="0" smtClean="0"/>
              <a:t>and</a:t>
            </a:r>
            <a:r>
              <a:rPr lang="en-US" sz="2800" dirty="0" smtClean="0"/>
              <a:t> maximize other criteria?</a:t>
            </a:r>
          </a:p>
          <a:p>
            <a:pPr lvl="1"/>
            <a:r>
              <a:rPr lang="en-US" sz="2400" dirty="0" smtClean="0"/>
              <a:t>Each combination consists of weights for each brown material to be added.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50472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 is inefficient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421" y="264695"/>
            <a:ext cx="9217718" cy="6282797"/>
          </a:xfrm>
        </p:spPr>
      </p:pic>
      <p:sp>
        <p:nvSpPr>
          <p:cNvPr id="5" name="Rectangle 4"/>
          <p:cNvSpPr/>
          <p:nvPr/>
        </p:nvSpPr>
        <p:spPr>
          <a:xfrm>
            <a:off x="5623597" y="438724"/>
            <a:ext cx="3373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bg1"/>
                </a:solidFill>
              </a:rPr>
              <a:t>Weights: 0,1,…,9</a:t>
            </a:r>
            <a:r>
              <a:rPr lang="en-US" b="1">
                <a:solidFill>
                  <a:schemeClr val="bg1"/>
                </a:solidFill>
              </a:rPr>
              <a:t>; </a:t>
            </a:r>
            <a:r>
              <a:rPr lang="en-US" b="1" smtClean="0">
                <a:solidFill>
                  <a:schemeClr val="bg1"/>
                </a:solidFill>
              </a:rPr>
              <a:t>3 </a:t>
            </a:r>
            <a:r>
              <a:rPr lang="en-US" b="1">
                <a:solidFill>
                  <a:schemeClr val="bg1"/>
                </a:solidFill>
              </a:rPr>
              <a:t>materials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070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800" dirty="0" smtClean="0"/>
              <a:t>Adding a brown material (CN ratio &gt; 30) to some mixture with CN ratio &gt; 30 will always result in a final mixture with CN ratio &gt; 30.</a:t>
            </a:r>
          </a:p>
          <a:p>
            <a:r>
              <a:rPr lang="en-US" sz="2800" dirty="0" smtClean="0"/>
              <a:t>If a certain combination has CN ratio &gt; 30 we can skip subsequent combinations if their only difference is additional brown materials. (these subsequent combinations with also have CN ratio &gt; 30)</a:t>
            </a:r>
          </a:p>
        </p:txBody>
      </p:sp>
    </p:spTree>
    <p:extLst>
      <p:ext uri="{BB962C8B-B14F-4D97-AF65-F5344CB8AC3E}">
        <p14:creationId xmlns:p14="http://schemas.microsoft.com/office/powerpoint/2010/main" val="25908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CN ratio = 25</a:t>
            </a:r>
            <a:endParaRPr lang="en-US" sz="28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0327390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487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CN ratio = 27</a:t>
            </a:r>
            <a:endParaRPr lang="en-US" sz="28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3903016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88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CN ratio = 29</a:t>
            </a:r>
            <a:endParaRPr lang="en-US" sz="28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45546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79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3599" y="240883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CN ratio = 31</a:t>
            </a:r>
          </a:p>
          <a:p>
            <a:r>
              <a:rPr lang="en-US" sz="2800" b="1" dirty="0" smtClean="0"/>
              <a:t>Subsequent iterations of Weight 1 (4-9) with the rest constant will all have CN ratios &gt; 30.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263549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953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Case 1: CN ratio &lt; 30 (continue)</a:t>
            </a:r>
          </a:p>
          <a:p>
            <a:r>
              <a:rPr lang="en-US" sz="2800" dirty="0" smtClean="0"/>
              <a:t>Case 2: CN ratio &gt; 30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4897554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 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212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 smtClean="0"/>
              <a:t>Case 1: CN ratio &lt; 30 (continue)</a:t>
            </a:r>
          </a:p>
          <a:p>
            <a:r>
              <a:rPr lang="en-US" sz="2800" dirty="0" smtClean="0"/>
              <a:t>Case 2: CN ratio &gt; 30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5651047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 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4469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Case 1: CN ratio &lt; 30 (continue)</a:t>
            </a:r>
          </a:p>
          <a:p>
            <a:r>
              <a:rPr lang="en-US" sz="2800" dirty="0" smtClean="0"/>
              <a:t>Case 2: CN ratio &gt; 30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 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17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Case 1: CN ratio &lt; 30 (continue)</a:t>
            </a:r>
          </a:p>
          <a:p>
            <a:r>
              <a:rPr lang="en-US" sz="2800" b="1" u="sng" dirty="0" smtClean="0"/>
              <a:t>Case 2: CN ratio &gt; 30 (a</a:t>
            </a:r>
            <a:r>
              <a:rPr lang="en-US" sz="2800" b="1" u="sng" baseline="-25000" dirty="0" smtClean="0"/>
              <a:t>2</a:t>
            </a:r>
            <a:r>
              <a:rPr lang="en-US" sz="2800" b="1" u="sng" dirty="0" smtClean="0"/>
              <a:t> also skipped)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2724311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37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Simple brute force solution: iterate through all possible combinations, save all combinations with a CN ratio of 30:1</a:t>
            </a:r>
            <a:r>
              <a:rPr lang="en-US" sz="4000" dirty="0" smtClean="0"/>
              <a:t>.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2340320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/>
              <a:t>Case 1: CN</a:t>
            </a:r>
            <a:r>
              <a:rPr lang="en-US" sz="1800" b="1" u="sng" dirty="0"/>
              <a:t> </a:t>
            </a:r>
            <a:r>
              <a:rPr lang="en-US" sz="2800" b="1" u="sng" dirty="0"/>
              <a:t>ratio &lt; 30 (continue)</a:t>
            </a:r>
          </a:p>
        </p:txBody>
      </p:sp>
    </p:spTree>
    <p:extLst>
      <p:ext uri="{BB962C8B-B14F-4D97-AF65-F5344CB8AC3E}">
        <p14:creationId xmlns:p14="http://schemas.microsoft.com/office/powerpoint/2010/main" val="721105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 smtClean="0"/>
              <a:t>Case 1: CN ratio &lt; 30 (continue)</a:t>
            </a:r>
          </a:p>
          <a:p>
            <a:pPr lvl="1"/>
            <a:r>
              <a:rPr lang="en-US" sz="2600" b="1" u="sng" dirty="0" smtClean="0"/>
              <a:t>6 iterations skipped 4-9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 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898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/>
              <a:t>Case </a:t>
            </a:r>
            <a:r>
              <a:rPr lang="en-US" sz="2800" b="1" u="sng" dirty="0" smtClean="0"/>
              <a:t>2: </a:t>
            </a:r>
            <a:r>
              <a:rPr lang="en-US" sz="2800" b="1" u="sng" dirty="0"/>
              <a:t>CN</a:t>
            </a:r>
            <a:r>
              <a:rPr lang="en-US" sz="1800" b="1" u="sng" dirty="0"/>
              <a:t> </a:t>
            </a:r>
            <a:r>
              <a:rPr lang="en-US" sz="2800" b="1" u="sng" dirty="0"/>
              <a:t>ratio </a:t>
            </a:r>
            <a:r>
              <a:rPr lang="en-US" sz="2800" b="1" u="sng" dirty="0" smtClean="0"/>
              <a:t>&gt; </a:t>
            </a:r>
            <a:r>
              <a:rPr lang="en-US" sz="2800" b="1" u="sng" dirty="0"/>
              <a:t>30 </a:t>
            </a:r>
            <a:r>
              <a:rPr lang="en-US" sz="2800" b="1" u="sng" dirty="0" smtClean="0"/>
              <a:t>(</a:t>
            </a:r>
            <a:r>
              <a:rPr lang="en-US" sz="2800" b="1" u="sng" dirty="0"/>
              <a:t>a</a:t>
            </a:r>
            <a:r>
              <a:rPr lang="en-US" sz="2800" b="1" u="sng" baseline="-25000" dirty="0"/>
              <a:t>2</a:t>
            </a:r>
            <a:r>
              <a:rPr lang="en-US" sz="2800" b="1" u="sng" dirty="0"/>
              <a:t> also skipped</a:t>
            </a:r>
            <a:r>
              <a:rPr lang="en-US" sz="2800" b="1" u="sng" dirty="0" smtClean="0"/>
              <a:t>)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35268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/>
              <a:t>Case 2: CN</a:t>
            </a:r>
            <a:r>
              <a:rPr lang="en-US" sz="1800" b="1" u="sng" dirty="0"/>
              <a:t> </a:t>
            </a:r>
            <a:r>
              <a:rPr lang="en-US" sz="2800" b="1" u="sng" dirty="0"/>
              <a:t>ratio &gt; 30 (a</a:t>
            </a:r>
            <a:r>
              <a:rPr lang="en-US" sz="2800" b="1" u="sng" baseline="-25000" dirty="0"/>
              <a:t>2</a:t>
            </a:r>
            <a:r>
              <a:rPr lang="en-US" sz="2800" b="1" u="sng" dirty="0"/>
              <a:t> also skipped</a:t>
            </a:r>
            <a:r>
              <a:rPr lang="en-US" sz="2800" b="1" u="sng" dirty="0" smtClean="0"/>
              <a:t>)</a:t>
            </a:r>
          </a:p>
          <a:p>
            <a:pPr lvl="1"/>
            <a:r>
              <a:rPr lang="en-US" sz="2600" b="1" u="sng" dirty="0"/>
              <a:t>6 iterations skipped </a:t>
            </a:r>
            <a:r>
              <a:rPr lang="en-US" sz="2600" b="1" u="sng" dirty="0" smtClean="0"/>
              <a:t>4-9</a:t>
            </a:r>
            <a:endParaRPr lang="en-US" sz="2600" b="1" u="sng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 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63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 smtClean="0"/>
              <a:t>Case 2: CN ratio &gt; 30 (a</a:t>
            </a:r>
            <a:r>
              <a:rPr lang="en-US" sz="2800" b="1" u="sng" baseline="-25000" dirty="0" smtClean="0"/>
              <a:t>2</a:t>
            </a:r>
            <a:r>
              <a:rPr lang="en-US" sz="2800" b="1" u="sng" dirty="0" smtClean="0"/>
              <a:t> also skipped)</a:t>
            </a:r>
          </a:p>
          <a:p>
            <a:pPr lvl="1"/>
            <a:r>
              <a:rPr lang="en-US" sz="2600" b="1" u="sng" dirty="0" smtClean="0"/>
              <a:t>6 + 10 * (9 - a</a:t>
            </a:r>
            <a:r>
              <a:rPr lang="en-US" sz="2600" b="1" u="sng" baseline="-25000" dirty="0" smtClean="0"/>
              <a:t>2</a:t>
            </a:r>
            <a:r>
              <a:rPr lang="en-US" sz="2600" b="1" u="sng" dirty="0" smtClean="0"/>
              <a:t>) iterations skipped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79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 smtClean="0"/>
              <a:t>Repeat.</a:t>
            </a:r>
            <a:endParaRPr lang="en-US" sz="2600" b="1" u="sng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25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3599" y="2593502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If </a:t>
            </a:r>
            <a:r>
              <a:rPr lang="en-US" sz="2800" dirty="0"/>
              <a:t>a combination has CN ratio &gt; 30, and the first n materials are at a minimum, you can skip the iteration of the (</a:t>
            </a:r>
            <a:r>
              <a:rPr lang="en-US" sz="2800" dirty="0" smtClean="0"/>
              <a:t>n+1)</a:t>
            </a:r>
            <a:r>
              <a:rPr lang="en-US" sz="2800" dirty="0" err="1" smtClean="0"/>
              <a:t>th</a:t>
            </a:r>
            <a:r>
              <a:rPr lang="en-US" sz="2800" dirty="0" smtClean="0"/>
              <a:t> material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48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 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773599" y="2593502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If </a:t>
            </a:r>
            <a:r>
              <a:rPr lang="en-US" sz="2800" dirty="0"/>
              <a:t>a combination has CN ratio &gt; 30, and the first n materials are at a minimum, you can skip the iteration of the (</a:t>
            </a:r>
            <a:r>
              <a:rPr lang="en-US" sz="2800" dirty="0" smtClean="0"/>
              <a:t>n+1)</a:t>
            </a:r>
            <a:r>
              <a:rPr lang="en-US" sz="2800" dirty="0" err="1" smtClean="0"/>
              <a:t>th</a:t>
            </a:r>
            <a:r>
              <a:rPr lang="en-US" sz="2800" dirty="0" smtClean="0"/>
              <a:t> material</a:t>
            </a:r>
          </a:p>
        </p:txBody>
      </p:sp>
    </p:spTree>
    <p:extLst>
      <p:ext uri="{BB962C8B-B14F-4D97-AF65-F5344CB8AC3E}">
        <p14:creationId xmlns:p14="http://schemas.microsoft.com/office/powerpoint/2010/main" val="25564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773599" y="2593502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If </a:t>
            </a:r>
            <a:r>
              <a:rPr lang="en-US" sz="2800" dirty="0"/>
              <a:t>a combination has CN ratio &gt; 30, and the first n materials are at a minimum, you can skip the iteration of the (</a:t>
            </a:r>
            <a:r>
              <a:rPr lang="en-US" sz="2800" dirty="0" smtClean="0"/>
              <a:t>n+1)</a:t>
            </a:r>
            <a:r>
              <a:rPr lang="en-US" sz="2800" dirty="0" err="1" smtClean="0"/>
              <a:t>th</a:t>
            </a:r>
            <a:r>
              <a:rPr lang="en-US" sz="2800" dirty="0" smtClean="0"/>
              <a:t> material</a:t>
            </a:r>
          </a:p>
        </p:txBody>
      </p:sp>
    </p:spTree>
    <p:extLst>
      <p:ext uri="{BB962C8B-B14F-4D97-AF65-F5344CB8AC3E}">
        <p14:creationId xmlns:p14="http://schemas.microsoft.com/office/powerpoint/2010/main" val="2062681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3909" y="1346670"/>
            <a:ext cx="8354127" cy="5178803"/>
          </a:xfrm>
        </p:spPr>
      </p:pic>
    </p:spTree>
    <p:extLst>
      <p:ext uri="{BB962C8B-B14F-4D97-AF65-F5344CB8AC3E}">
        <p14:creationId xmlns:p14="http://schemas.microsoft.com/office/powerpoint/2010/main" val="216733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3599" y="246359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Let this array represent a combination.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921014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Weight 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Weight 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Weight 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271837" y="700088"/>
            <a:ext cx="44291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Each box represents one available brown material</a:t>
            </a:r>
            <a:endParaRPr lang="en-US" sz="2800" dirty="0"/>
          </a:p>
        </p:txBody>
      </p:sp>
      <p:sp>
        <p:nvSpPr>
          <p:cNvPr id="11" name="Down Arrow 10"/>
          <p:cNvSpPr/>
          <p:nvPr/>
        </p:nvSpPr>
        <p:spPr>
          <a:xfrm>
            <a:off x="4865015" y="1585913"/>
            <a:ext cx="278485" cy="2993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77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819" y="180473"/>
            <a:ext cx="9365320" cy="6383402"/>
          </a:xfrm>
        </p:spPr>
      </p:pic>
      <p:sp>
        <p:nvSpPr>
          <p:cNvPr id="5" name="Rectangle 4"/>
          <p:cNvSpPr/>
          <p:nvPr/>
        </p:nvSpPr>
        <p:spPr>
          <a:xfrm>
            <a:off x="5623597" y="438724"/>
            <a:ext cx="3373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Weights: 0,1,…,9; </a:t>
            </a:r>
            <a:r>
              <a:rPr lang="en-US" b="1" dirty="0" smtClean="0">
                <a:solidFill>
                  <a:schemeClr val="bg1"/>
                </a:solidFill>
              </a:rPr>
              <a:t>3 </a:t>
            </a:r>
            <a:r>
              <a:rPr lang="en-US" b="1" dirty="0">
                <a:solidFill>
                  <a:schemeClr val="bg1"/>
                </a:solidFill>
              </a:rPr>
              <a:t>materials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50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/>
              <a:t>Case 1: CN</a:t>
            </a:r>
            <a:r>
              <a:rPr lang="en-US" sz="1800" b="1" u="sng" dirty="0"/>
              <a:t> </a:t>
            </a:r>
            <a:r>
              <a:rPr lang="en-US" sz="2800" b="1" u="sng" dirty="0"/>
              <a:t>ratio &lt; 30 (continue)</a:t>
            </a:r>
          </a:p>
        </p:txBody>
      </p:sp>
    </p:spTree>
    <p:extLst>
      <p:ext uri="{BB962C8B-B14F-4D97-AF65-F5344CB8AC3E}">
        <p14:creationId xmlns:p14="http://schemas.microsoft.com/office/powerpoint/2010/main" val="12447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 smtClean="0"/>
              <a:t>Case 1: CN ratio &lt; 30 (continue)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 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6555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819" y="180473"/>
            <a:ext cx="9365320" cy="6383402"/>
          </a:xfrm>
        </p:spPr>
      </p:pic>
      <p:sp>
        <p:nvSpPr>
          <p:cNvPr id="5" name="Rectangle 4"/>
          <p:cNvSpPr/>
          <p:nvPr/>
        </p:nvSpPr>
        <p:spPr>
          <a:xfrm>
            <a:off x="5623597" y="438724"/>
            <a:ext cx="3373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Weights: 0,1,…,9; </a:t>
            </a:r>
            <a:r>
              <a:rPr lang="en-US" b="1" dirty="0" smtClean="0">
                <a:solidFill>
                  <a:schemeClr val="bg1"/>
                </a:solidFill>
              </a:rPr>
              <a:t>3 </a:t>
            </a:r>
            <a:r>
              <a:rPr lang="en-US" b="1" dirty="0">
                <a:solidFill>
                  <a:schemeClr val="bg1"/>
                </a:solidFill>
              </a:rPr>
              <a:t>materials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900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/>
              <a:t>Case </a:t>
            </a:r>
            <a:r>
              <a:rPr lang="en-US" sz="2800" b="1" u="sng" dirty="0" smtClean="0"/>
              <a:t>2: </a:t>
            </a:r>
            <a:r>
              <a:rPr lang="en-US" sz="2800" b="1" u="sng" dirty="0"/>
              <a:t>CN</a:t>
            </a:r>
            <a:r>
              <a:rPr lang="en-US" sz="1800" b="1" u="sng" dirty="0"/>
              <a:t> </a:t>
            </a:r>
            <a:r>
              <a:rPr lang="en-US" sz="2800" b="1" u="sng" dirty="0"/>
              <a:t>ratio </a:t>
            </a:r>
            <a:r>
              <a:rPr lang="en-US" sz="2800" b="1" u="sng" dirty="0" smtClean="0"/>
              <a:t>&gt; </a:t>
            </a:r>
            <a:r>
              <a:rPr lang="en-US" sz="2800" b="1" u="sng" dirty="0"/>
              <a:t>30 </a:t>
            </a:r>
            <a:r>
              <a:rPr lang="en-US" sz="2800" b="1" u="sng" dirty="0" smtClean="0"/>
              <a:t>(</a:t>
            </a:r>
            <a:r>
              <a:rPr lang="en-US" sz="2800" b="1" u="sng" dirty="0"/>
              <a:t>a</a:t>
            </a:r>
            <a:r>
              <a:rPr lang="en-US" sz="2800" b="1" u="sng" baseline="-25000" dirty="0"/>
              <a:t>2</a:t>
            </a:r>
            <a:r>
              <a:rPr lang="en-US" sz="2800" b="1" u="sng" dirty="0"/>
              <a:t> also skipped</a:t>
            </a:r>
            <a:r>
              <a:rPr lang="en-US" sz="2800" b="1" u="sng" dirty="0" smtClean="0"/>
              <a:t>)</a:t>
            </a:r>
            <a:endParaRPr lang="en-US" sz="2800" b="1" u="sng" dirty="0"/>
          </a:p>
        </p:txBody>
      </p:sp>
    </p:spTree>
    <p:extLst>
      <p:ext uri="{BB962C8B-B14F-4D97-AF65-F5344CB8AC3E}">
        <p14:creationId xmlns:p14="http://schemas.microsoft.com/office/powerpoint/2010/main" val="1365901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/>
              <a:t>Case 2: CN</a:t>
            </a:r>
            <a:r>
              <a:rPr lang="en-US" sz="1800" b="1" u="sng" dirty="0"/>
              <a:t> </a:t>
            </a:r>
            <a:r>
              <a:rPr lang="en-US" sz="2800" b="1" u="sng" dirty="0"/>
              <a:t>ratio &gt; 30 (a</a:t>
            </a:r>
            <a:r>
              <a:rPr lang="en-US" sz="2800" b="1" u="sng" baseline="-25000" dirty="0"/>
              <a:t>2</a:t>
            </a:r>
            <a:r>
              <a:rPr lang="en-US" sz="2800" b="1" u="sng" dirty="0"/>
              <a:t> also skipped</a:t>
            </a:r>
            <a:r>
              <a:rPr lang="en-US" sz="2800" b="1" u="sng" dirty="0" smtClean="0"/>
              <a:t>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 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18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 smtClean="0"/>
              <a:t>Case 2: CN ratio &gt; 30 (a</a:t>
            </a:r>
            <a:r>
              <a:rPr lang="en-US" sz="2800" b="1" u="sng" baseline="-25000" dirty="0" smtClean="0"/>
              <a:t>2</a:t>
            </a:r>
            <a:r>
              <a:rPr lang="en-US" sz="2800" b="1" u="sng" dirty="0" smtClean="0"/>
              <a:t> also skipped)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478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819" y="180473"/>
            <a:ext cx="9365320" cy="6383402"/>
          </a:xfrm>
        </p:spPr>
      </p:pic>
      <p:sp>
        <p:nvSpPr>
          <p:cNvPr id="5" name="Rectangle 4"/>
          <p:cNvSpPr/>
          <p:nvPr/>
        </p:nvSpPr>
        <p:spPr>
          <a:xfrm>
            <a:off x="5623597" y="438724"/>
            <a:ext cx="33736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Weights: 0,1,…,9; </a:t>
            </a:r>
            <a:r>
              <a:rPr lang="en-US" b="1" dirty="0" smtClean="0">
                <a:solidFill>
                  <a:schemeClr val="bg1"/>
                </a:solidFill>
              </a:rPr>
              <a:t>3 </a:t>
            </a:r>
            <a:r>
              <a:rPr lang="en-US" b="1" dirty="0">
                <a:solidFill>
                  <a:schemeClr val="bg1"/>
                </a:solidFill>
              </a:rPr>
              <a:t>materials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7040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75" y="276577"/>
            <a:ext cx="9284264" cy="6328154"/>
          </a:xfrm>
        </p:spPr>
      </p:pic>
      <p:sp>
        <p:nvSpPr>
          <p:cNvPr id="5" name="TextBox 4"/>
          <p:cNvSpPr txBox="1"/>
          <p:nvPr/>
        </p:nvSpPr>
        <p:spPr>
          <a:xfrm>
            <a:off x="5576560" y="623390"/>
            <a:ext cx="4053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Weights: 0,1,…,9; 4 materials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5460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u="sng" dirty="0" smtClean="0"/>
              <a:t>‘Case 3’: CN ratio &gt; 30 after Case 2 skipped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smtClean="0">
                          <a:solidFill>
                            <a:schemeClr val="tx1"/>
                          </a:solidFill>
                        </a:rPr>
                        <a:t>3 </a:t>
                      </a:r>
                      <a:r>
                        <a:rPr lang="en-US" sz="3200" baseline="0" dirty="0" smtClean="0">
                          <a:solidFill>
                            <a:schemeClr val="tx1"/>
                          </a:solidFill>
                        </a:rPr>
                        <a:t>+ 1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a</a:t>
                      </a:r>
                      <a:r>
                        <a:rPr lang="en-US" sz="3200" baseline="-25000" dirty="0" err="1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X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785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73599" y="240883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dirty="0" smtClean="0"/>
              <a:t>Min weight 0, max weight 9.</a:t>
            </a:r>
            <a:endParaRPr lang="en-US" sz="2800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6658337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938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75" y="276577"/>
            <a:ext cx="9284264" cy="6328154"/>
          </a:xfrm>
        </p:spPr>
      </p:pic>
      <p:sp>
        <p:nvSpPr>
          <p:cNvPr id="5" name="TextBox 4"/>
          <p:cNvSpPr txBox="1"/>
          <p:nvPr/>
        </p:nvSpPr>
        <p:spPr>
          <a:xfrm>
            <a:off x="5576560" y="623390"/>
            <a:ext cx="4053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Weights: 0,1,…,9; 4 materials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4419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The number </a:t>
            </a:r>
            <a:r>
              <a:rPr lang="en-US" sz="4400" dirty="0"/>
              <a:t>of </a:t>
            </a:r>
            <a:r>
              <a:rPr lang="en-US" sz="4400" dirty="0" smtClean="0"/>
              <a:t>iterations </a:t>
            </a:r>
            <a:r>
              <a:rPr lang="en-US" sz="4400" dirty="0"/>
              <a:t>is decreased </a:t>
            </a:r>
            <a:r>
              <a:rPr lang="en-US" sz="4400" dirty="0" smtClean="0"/>
              <a:t>from</a:t>
            </a:r>
          </a:p>
          <a:p>
            <a:pPr lvl="1"/>
            <a:r>
              <a:rPr lang="en-US" sz="4000" dirty="0" smtClean="0"/>
              <a:t>10,000 </a:t>
            </a:r>
            <a:r>
              <a:rPr lang="en-US" sz="4000" dirty="0"/>
              <a:t>to </a:t>
            </a:r>
            <a:r>
              <a:rPr lang="en-US" sz="4000" dirty="0" smtClean="0"/>
              <a:t>1,576</a:t>
            </a:r>
          </a:p>
          <a:p>
            <a:pPr lvl="1"/>
            <a:r>
              <a:rPr lang="en-US" sz="4000" dirty="0" smtClean="0"/>
              <a:t>10^8 to 18,843 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06448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Conclusions: practical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Useful for enhancing large composting operations – has already been utilized by Utah schools.</a:t>
            </a:r>
          </a:p>
          <a:p>
            <a:pPr lvl="1"/>
            <a:r>
              <a:rPr lang="en-US" sz="3400" dirty="0" smtClean="0"/>
              <a:t>Able to be used on a portable device</a:t>
            </a:r>
          </a:p>
          <a:p>
            <a:pPr lvl="1"/>
            <a:r>
              <a:rPr lang="en-US" sz="3400" dirty="0" smtClean="0"/>
              <a:t>Fast</a:t>
            </a:r>
          </a:p>
        </p:txBody>
      </p:sp>
    </p:spTree>
    <p:extLst>
      <p:ext uri="{BB962C8B-B14F-4D97-AF65-F5344CB8AC3E}">
        <p14:creationId xmlns:p14="http://schemas.microsoft.com/office/powerpoint/2010/main" val="1703920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9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86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Conclusions: research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Effectiveness of casework </a:t>
            </a:r>
            <a:r>
              <a:rPr lang="en-US" sz="3600" dirty="0"/>
              <a:t>optimization and number </a:t>
            </a:r>
            <a:r>
              <a:rPr lang="en-US" sz="3600" dirty="0" smtClean="0"/>
              <a:t>theory </a:t>
            </a:r>
            <a:endParaRPr lang="en-US" sz="3600" dirty="0"/>
          </a:p>
          <a:p>
            <a:r>
              <a:rPr lang="en-US" sz="3600" dirty="0"/>
              <a:t>S</a:t>
            </a:r>
            <a:r>
              <a:rPr lang="en-US" sz="3600" dirty="0" smtClean="0"/>
              <a:t>ystematic optimization may be more effective with more complex problems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313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Conclusions: limitations and extensions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sz="3600" dirty="0" smtClean="0"/>
          </a:p>
          <a:p>
            <a:endParaRPr lang="en-US" sz="3600" dirty="0"/>
          </a:p>
          <a:p>
            <a:endParaRPr lang="en-US" sz="3600" dirty="0" smtClean="0"/>
          </a:p>
          <a:p>
            <a:r>
              <a:rPr lang="en-US" sz="3600" dirty="0" smtClean="0"/>
              <a:t>GUI, more portable design?</a:t>
            </a:r>
          </a:p>
          <a:p>
            <a:r>
              <a:rPr lang="en-US" sz="3600" dirty="0" smtClean="0"/>
              <a:t>Casework optimizations – the bottom</a:t>
            </a:r>
          </a:p>
          <a:p>
            <a:r>
              <a:rPr lang="en-US" sz="3600" dirty="0" smtClean="0"/>
              <a:t>Systemic optimizations</a:t>
            </a:r>
          </a:p>
          <a:p>
            <a:endParaRPr lang="en-US" sz="3600" dirty="0" smtClean="0"/>
          </a:p>
          <a:p>
            <a:endParaRPr lang="en-US" sz="3600" dirty="0" smtClean="0"/>
          </a:p>
          <a:p>
            <a:endParaRPr lang="en-US" sz="3600" dirty="0" smtClean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1022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75" y="276577"/>
            <a:ext cx="9284264" cy="6328154"/>
          </a:xfrm>
        </p:spPr>
      </p:pic>
      <p:sp>
        <p:nvSpPr>
          <p:cNvPr id="5" name="TextBox 4"/>
          <p:cNvSpPr txBox="1"/>
          <p:nvPr/>
        </p:nvSpPr>
        <p:spPr>
          <a:xfrm>
            <a:off x="5576560" y="623390"/>
            <a:ext cx="40532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Weights: 0,1,…,9; 4 materials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042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29"/>
          <a:stretch/>
        </p:blipFill>
        <p:spPr>
          <a:xfrm>
            <a:off x="2373314" y="808056"/>
            <a:ext cx="5418178" cy="216800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3314" y="2852526"/>
            <a:ext cx="5427298" cy="339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84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66889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explanation of the simple solution, or formalizing the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90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5466673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2773599" y="240883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smtClean="0"/>
              <a:t>Min weight 0, max weight 9.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97462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Brute force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03405"/>
              </p:ext>
            </p:extLst>
          </p:nvPr>
        </p:nvGraphicFramePr>
        <p:xfrm>
          <a:off x="2089150" y="2052116"/>
          <a:ext cx="8128000" cy="82296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4800" dirty="0" smtClean="0">
                          <a:ln>
                            <a:solidFill>
                              <a:schemeClr val="bg1"/>
                            </a:solidFill>
                          </a:ln>
                        </a:rPr>
                        <a:t> …</a:t>
                      </a:r>
                      <a:endParaRPr lang="en-US" sz="4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3200" dirty="0" smtClean="0">
                          <a:ln>
                            <a:solidFill>
                              <a:schemeClr val="tx1"/>
                            </a:solidFill>
                          </a:ln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3200" dirty="0">
                        <a:ln>
                          <a:solidFill>
                            <a:schemeClr val="tx1"/>
                          </a:solidFill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680284" y="422308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2773599" y="2408836"/>
            <a:ext cx="7796540" cy="3997828"/>
          </a:xfrm>
        </p:spPr>
        <p:txBody>
          <a:bodyPr>
            <a:normAutofit/>
          </a:bodyPr>
          <a:lstStyle/>
          <a:p>
            <a:r>
              <a:rPr lang="en-US" sz="2800" dirty="0" smtClean="0"/>
              <a:t>Let this array represent a combination. Each box represents one available brown material, and contains the weight of that material.</a:t>
            </a:r>
          </a:p>
          <a:p>
            <a:r>
              <a:rPr lang="en-US" sz="2800" dirty="0" smtClean="0"/>
              <a:t>Min weight 0, max weight 9.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51399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Madison</Template>
  <TotalTime>1513</TotalTime>
  <Words>2149</Words>
  <Application>Microsoft Macintosh PowerPoint</Application>
  <PresentationFormat>Widescreen</PresentationFormat>
  <Paragraphs>455</Paragraphs>
  <Slides>79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79</vt:i4>
      </vt:variant>
    </vt:vector>
  </HeadingPairs>
  <TitlesOfParts>
    <vt:vector size="85" baseType="lpstr">
      <vt:lpstr>Calibri</vt:lpstr>
      <vt:lpstr>MS Shell Dlg 2</vt:lpstr>
      <vt:lpstr>Wingdings</vt:lpstr>
      <vt:lpstr>Wingdings 3</vt:lpstr>
      <vt:lpstr>Arial</vt:lpstr>
      <vt:lpstr>Madison</vt:lpstr>
      <vt:lpstr>Composting Combinatorics</vt:lpstr>
      <vt:lpstr>PowerPoint Presentation</vt:lpstr>
      <vt:lpstr>Basics of composting</vt:lpstr>
      <vt:lpstr>The problem</vt:lpstr>
      <vt:lpstr>Brute force</vt:lpstr>
      <vt:lpstr>Brute force</vt:lpstr>
      <vt:lpstr>Brute force</vt:lpstr>
      <vt:lpstr>Brute force</vt:lpstr>
      <vt:lpstr>Brute force</vt:lpstr>
      <vt:lpstr>Brute force</vt:lpstr>
      <vt:lpstr>Brute force</vt:lpstr>
      <vt:lpstr>Brute force</vt:lpstr>
      <vt:lpstr>Brute force</vt:lpstr>
      <vt:lpstr>Brute force</vt:lpstr>
      <vt:lpstr>Brute force</vt:lpstr>
      <vt:lpstr>Notes on brute force</vt:lpstr>
      <vt:lpstr>Notes on brute force</vt:lpstr>
      <vt:lpstr>Notes on brute force</vt:lpstr>
      <vt:lpstr>Brute force</vt:lpstr>
      <vt:lpstr>Brute force</vt:lpstr>
      <vt:lpstr>Brute force</vt:lpstr>
      <vt:lpstr>Brute force</vt:lpstr>
      <vt:lpstr>Brute force</vt:lpstr>
      <vt:lpstr>Brute force</vt:lpstr>
      <vt:lpstr>Brute force</vt:lpstr>
      <vt:lpstr>Brute force</vt:lpstr>
      <vt:lpstr>Notes on brute force</vt:lpstr>
      <vt:lpstr>Notes on brute force</vt:lpstr>
      <vt:lpstr>Notes on brute force</vt:lpstr>
      <vt:lpstr>Notes on brute force</vt:lpstr>
      <vt:lpstr>Brute force is inefficient</vt:lpstr>
      <vt:lpstr>Brute force is inefficient</vt:lpstr>
      <vt:lpstr>Brute force</vt:lpstr>
      <vt:lpstr>Brute force</vt:lpstr>
      <vt:lpstr>Brute force</vt:lpstr>
      <vt:lpstr>Brute force is inefficient</vt:lpstr>
      <vt:lpstr>Brute force</vt:lpstr>
      <vt:lpstr>Brute force</vt:lpstr>
      <vt:lpstr>Brute force</vt:lpstr>
      <vt:lpstr>Brute force is inefficient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</vt:lpstr>
      <vt:lpstr>Optimization </vt:lpstr>
      <vt:lpstr>Optimization</vt:lpstr>
      <vt:lpstr>Optimization</vt:lpstr>
      <vt:lpstr>Optimization </vt:lpstr>
      <vt:lpstr>Optimization</vt:lpstr>
      <vt:lpstr>Optimization</vt:lpstr>
      <vt:lpstr>Optimization</vt:lpstr>
      <vt:lpstr>Optimization </vt:lpstr>
      <vt:lpstr>PowerPoint Presentation</vt:lpstr>
      <vt:lpstr>Optimization</vt:lpstr>
      <vt:lpstr>PowerPoint Presentation</vt:lpstr>
      <vt:lpstr>Optimization</vt:lpstr>
      <vt:lpstr>Conclusions: practical</vt:lpstr>
      <vt:lpstr>Conclusions</vt:lpstr>
      <vt:lpstr>Conclusions: research</vt:lpstr>
      <vt:lpstr>Conclusions: limitations and extensions</vt:lpstr>
      <vt:lpstr>PowerPoint Presentation</vt:lpstr>
      <vt:lpstr>References</vt:lpstr>
      <vt:lpstr>End</vt:lpstr>
      <vt:lpstr>Potential explanation of the simple solution, or formalizing the problem?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Composting!</dc:title>
  <dc:creator>michael.chen.slc@gmail.com</dc:creator>
  <cp:lastModifiedBy>michael.chen.slc@gmail.com</cp:lastModifiedBy>
  <cp:revision>47</cp:revision>
  <dcterms:created xsi:type="dcterms:W3CDTF">2023-03-02T16:31:44Z</dcterms:created>
  <dcterms:modified xsi:type="dcterms:W3CDTF">2023-03-03T17:46:14Z</dcterms:modified>
</cp:coreProperties>
</file>

<file path=docProps/thumbnail.jpeg>
</file>